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4E0"/>
    <a:srgbClr val="90ABDC"/>
    <a:srgbClr val="A2C7E8"/>
    <a:srgbClr val="FFC5FF"/>
    <a:srgbClr val="A0FEB0"/>
    <a:srgbClr val="E5FFE9"/>
    <a:srgbClr val="FDC8A1"/>
    <a:srgbClr val="8AFE9D"/>
    <a:srgbClr val="CAFED3"/>
    <a:srgbClr val="C2FE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120" d="100"/>
          <a:sy n="120" d="100"/>
        </p:scale>
        <p:origin x="828" y="-2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47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83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11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70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41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74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518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93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79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09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00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2E478-302D-4599-9AC2-AF07BBF87376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F88F8-5295-4368-B934-A23F0F7178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17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左矢印吹き出し 29"/>
          <p:cNvSpPr/>
          <p:nvPr/>
        </p:nvSpPr>
        <p:spPr>
          <a:xfrm>
            <a:off x="3998736" y="3364157"/>
            <a:ext cx="1668601" cy="617810"/>
          </a:xfrm>
          <a:prstGeom prst="leftArrowCallout">
            <a:avLst>
              <a:gd name="adj1" fmla="val 27580"/>
              <a:gd name="adj2" fmla="val 26379"/>
              <a:gd name="adj3" fmla="val 19484"/>
              <a:gd name="adj4" fmla="val 87926"/>
            </a:avLst>
          </a:prstGeom>
          <a:solidFill>
            <a:srgbClr val="9CB4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1" name="直線コネクタ 170"/>
          <p:cNvCxnSpPr/>
          <p:nvPr/>
        </p:nvCxnSpPr>
        <p:spPr>
          <a:xfrm>
            <a:off x="3352697" y="1924074"/>
            <a:ext cx="1321" cy="3502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4" name="グループ化 113"/>
          <p:cNvGrpSpPr/>
          <p:nvPr/>
        </p:nvGrpSpPr>
        <p:grpSpPr>
          <a:xfrm rot="10800000">
            <a:off x="1267070" y="7563000"/>
            <a:ext cx="4327840" cy="427106"/>
            <a:chOff x="1277371" y="4707239"/>
            <a:chExt cx="4327840" cy="581680"/>
          </a:xfrm>
        </p:grpSpPr>
        <p:cxnSp>
          <p:nvCxnSpPr>
            <p:cNvPr id="115" name="直線コネクタ 114"/>
            <p:cNvCxnSpPr/>
            <p:nvPr/>
          </p:nvCxnSpPr>
          <p:spPr>
            <a:xfrm>
              <a:off x="3445357" y="4707239"/>
              <a:ext cx="1321" cy="56077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>
              <a:off x="5601285" y="4982164"/>
              <a:ext cx="3926" cy="2976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>
              <a:off x="1277371" y="4991281"/>
              <a:ext cx="43278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>
              <a:off x="1277371" y="4991281"/>
              <a:ext cx="0" cy="29763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" name="グループ化 102"/>
          <p:cNvGrpSpPr/>
          <p:nvPr/>
        </p:nvGrpSpPr>
        <p:grpSpPr>
          <a:xfrm>
            <a:off x="1220080" y="4308608"/>
            <a:ext cx="4327840" cy="405718"/>
            <a:chOff x="1277371" y="4707239"/>
            <a:chExt cx="4327840" cy="581680"/>
          </a:xfrm>
        </p:grpSpPr>
        <p:cxnSp>
          <p:nvCxnSpPr>
            <p:cNvPr id="4" name="直線コネクタ 3"/>
            <p:cNvCxnSpPr/>
            <p:nvPr/>
          </p:nvCxnSpPr>
          <p:spPr>
            <a:xfrm>
              <a:off x="3445357" y="4707239"/>
              <a:ext cx="1321" cy="56077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5601285" y="4982164"/>
              <a:ext cx="3926" cy="2976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>
              <a:off x="1277371" y="4991281"/>
              <a:ext cx="43278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>
              <a:off x="1277371" y="4991281"/>
              <a:ext cx="0" cy="29763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角丸四角形 51"/>
          <p:cNvSpPr/>
          <p:nvPr/>
        </p:nvSpPr>
        <p:spPr>
          <a:xfrm>
            <a:off x="1788158" y="4098947"/>
            <a:ext cx="3274889" cy="357807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60485" y="113208"/>
            <a:ext cx="562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Katakura</a:t>
            </a:r>
            <a:r>
              <a:rPr kumimoji="1" lang="ja-JP" altLang="en-US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</a:t>
            </a:r>
            <a:r>
              <a: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Elementary</a:t>
            </a:r>
            <a:r>
              <a:rPr kumimoji="1" lang="ja-JP" altLang="en-US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</a:t>
            </a:r>
            <a:r>
              <a: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School</a:t>
            </a:r>
            <a:endParaRPr kumimoji="1" lang="ja-JP" altLang="en-US" sz="1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2118" y="420985"/>
            <a:ext cx="57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令和７年度 堅倉小学校 グランドデザイン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57956" y="4702497"/>
            <a:ext cx="1729634" cy="280326"/>
          </a:xfrm>
          <a:prstGeom prst="roundRect">
            <a:avLst/>
          </a:prstGeom>
          <a:solidFill>
            <a:srgbClr val="90ABDC"/>
          </a:solidFill>
          <a:ln>
            <a:solidFill>
              <a:schemeClr val="accent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7" name="グループ化 36"/>
          <p:cNvGrpSpPr/>
          <p:nvPr/>
        </p:nvGrpSpPr>
        <p:grpSpPr>
          <a:xfrm>
            <a:off x="474141" y="8949698"/>
            <a:ext cx="3044859" cy="976632"/>
            <a:chOff x="200730" y="8966994"/>
            <a:chExt cx="2504859" cy="976632"/>
          </a:xfrm>
          <a:noFill/>
        </p:grpSpPr>
        <p:sp>
          <p:nvSpPr>
            <p:cNvPr id="34" name="角丸四角形 33"/>
            <p:cNvSpPr/>
            <p:nvPr/>
          </p:nvSpPr>
          <p:spPr>
            <a:xfrm>
              <a:off x="200730" y="8966994"/>
              <a:ext cx="2504859" cy="834051"/>
            </a:xfrm>
            <a:prstGeom prst="roundRect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22224" y="9020296"/>
              <a:ext cx="2441195" cy="92333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/>
                <a:t>◎ 地域との連携・協働の促進</a:t>
              </a:r>
              <a:endParaRPr lang="en-US" altLang="ja-JP" sz="900" dirty="0" smtClean="0"/>
            </a:p>
            <a:p>
              <a:r>
                <a:rPr lang="ja-JP" altLang="en-US" sz="900" dirty="0" smtClean="0"/>
                <a:t>　　コミュニティ</a:t>
              </a:r>
              <a:r>
                <a:rPr lang="ja-JP" altLang="en-US" sz="900" dirty="0"/>
                <a:t>・</a:t>
              </a:r>
              <a:r>
                <a:rPr lang="ja-JP" altLang="en-US" sz="900" dirty="0" smtClean="0"/>
                <a:t>スクール　地域学校協働活動</a:t>
              </a:r>
              <a:endParaRPr lang="en-US" altLang="ja-JP" sz="900" dirty="0" smtClean="0"/>
            </a:p>
            <a:p>
              <a:r>
                <a:rPr lang="ja-JP" altLang="en-US" sz="900" dirty="0" smtClean="0"/>
                <a:t>　　学校からの積極的な情報発信　</a:t>
              </a:r>
              <a:r>
                <a:rPr lang="ja-JP" altLang="en-US" sz="900" dirty="0"/>
                <a:t/>
              </a:r>
              <a:br>
                <a:rPr lang="ja-JP" altLang="en-US" sz="900" dirty="0"/>
              </a:br>
              <a:r>
                <a:rPr lang="ja-JP" altLang="en-US" sz="900" dirty="0" smtClean="0"/>
                <a:t>◎ </a:t>
              </a:r>
              <a:r>
                <a:rPr lang="ja-JP" altLang="en-US" sz="900" dirty="0"/>
                <a:t>小中一貫教育と保幼小連携の</a:t>
              </a:r>
              <a:r>
                <a:rPr lang="ja-JP" altLang="en-US" sz="900" dirty="0" smtClean="0"/>
                <a:t>推進</a:t>
              </a:r>
              <a:endParaRPr lang="en-US" altLang="ja-JP" sz="900" dirty="0" smtClean="0"/>
            </a:p>
            <a:p>
              <a:r>
                <a:rPr lang="ja-JP" altLang="en-US" sz="900" dirty="0" smtClean="0"/>
                <a:t>◎ 個々の発達段階や教育的ニーズに応じた学びの充実</a:t>
              </a:r>
              <a:r>
                <a:rPr lang="ja-JP" altLang="en-US" sz="900" dirty="0"/>
                <a:t/>
              </a:r>
              <a:br>
                <a:rPr lang="ja-JP" altLang="en-US" sz="900" dirty="0"/>
              </a:br>
              <a:endParaRPr kumimoji="1" lang="ja-JP" altLang="en-US" sz="900" dirty="0"/>
            </a:p>
          </p:txBody>
        </p:sp>
      </p:grpSp>
      <p:sp>
        <p:nvSpPr>
          <p:cNvPr id="36" name="角丸四角形 35"/>
          <p:cNvSpPr/>
          <p:nvPr/>
        </p:nvSpPr>
        <p:spPr>
          <a:xfrm>
            <a:off x="3699411" y="8933949"/>
            <a:ext cx="2714277" cy="834051"/>
          </a:xfrm>
          <a:prstGeom prst="round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59652" y="8418863"/>
            <a:ext cx="2829348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n w="57150">
                  <a:solidFill>
                    <a:srgbClr val="0070C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ea"/>
              </a:rPr>
              <a:t>３つのプロジェクトを支える教育基板</a:t>
            </a:r>
            <a:endParaRPr kumimoji="1" lang="ja-JP" altLang="en-US" sz="1200" b="1" dirty="0">
              <a:ln w="57150">
                <a:solidFill>
                  <a:srgbClr val="0070C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ea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41466" y="4659449"/>
            <a:ext cx="15170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かしこく</a:t>
            </a:r>
            <a:endParaRPr lang="en-US" altLang="ja-JP" sz="9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4823359" y="4658683"/>
            <a:ext cx="1729634" cy="33446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4839344" y="4688162"/>
            <a:ext cx="8755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たくましく</a:t>
            </a:r>
            <a:endParaRPr lang="en-US" altLang="ja-JP" sz="9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2565015" y="4666653"/>
            <a:ext cx="1837877" cy="312886"/>
          </a:xfrm>
          <a:prstGeom prst="roundRect">
            <a:avLst/>
          </a:prstGeom>
          <a:solidFill>
            <a:srgbClr val="90ABDC"/>
          </a:solidFill>
          <a:ln>
            <a:solidFill>
              <a:schemeClr val="accent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2611264" y="4636433"/>
            <a:ext cx="19882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なかよく</a:t>
            </a:r>
            <a:endParaRPr lang="en-US" altLang="ja-JP" sz="9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762972" y="4112872"/>
            <a:ext cx="33047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児童一人一人の可能性を引き出す活力ある学校</a:t>
            </a:r>
            <a:endParaRPr kumimoji="1" lang="ja-JP" altLang="en-US" sz="1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2079675" y="2653830"/>
            <a:ext cx="2609325" cy="312140"/>
            <a:chOff x="42217" y="2837924"/>
            <a:chExt cx="4280425" cy="27700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87089" y="2837924"/>
              <a:ext cx="3789233" cy="2706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ln w="57150">
                    <a:solidFill>
                      <a:schemeClr val="accent2"/>
                    </a:solidFill>
                    <a:prstDash val="solid"/>
                  </a:ln>
                  <a:solidFill>
                    <a:schemeClr val="accent2"/>
                  </a:solidFill>
                </a:rPr>
                <a:t>目標達成のために（児童へ）</a:t>
              </a:r>
              <a:endParaRPr kumimoji="1" lang="ja-JP" altLang="en-US" sz="1200" b="1" dirty="0">
                <a:ln w="57150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42217" y="2837925"/>
              <a:ext cx="428042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chemeClr val="bg1"/>
                  </a:solidFill>
                </a:rPr>
                <a:t>目標達成のために（児童へ）</a:t>
              </a:r>
              <a:endParaRPr kumimoji="1" lang="ja-JP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391765" y="2972663"/>
            <a:ext cx="6161228" cy="1049975"/>
            <a:chOff x="414788" y="1521508"/>
            <a:chExt cx="6029211" cy="1167452"/>
          </a:xfrm>
        </p:grpSpPr>
        <p:sp>
          <p:nvSpPr>
            <p:cNvPr id="112" name="角丸四角形 111"/>
            <p:cNvSpPr/>
            <p:nvPr/>
          </p:nvSpPr>
          <p:spPr>
            <a:xfrm>
              <a:off x="414788" y="1521508"/>
              <a:ext cx="6029211" cy="1167452"/>
            </a:xfrm>
            <a:prstGeom prst="roundRect">
              <a:avLst/>
            </a:prstGeom>
            <a:noFill/>
            <a:ln w="127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781315" y="2006448"/>
              <a:ext cx="4080920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100" b="1" dirty="0" smtClean="0"/>
                <a:t>①学び合う</a:t>
              </a:r>
              <a:r>
                <a:rPr lang="ja-JP" altLang="en-US" sz="1100" b="1" dirty="0" smtClean="0">
                  <a:solidFill>
                    <a:srgbClr val="FF0000"/>
                  </a:solidFill>
                </a:rPr>
                <a:t>かたくラッコ　　  　　　　　</a:t>
              </a:r>
              <a:r>
                <a:rPr lang="en-US" altLang="ja-JP" sz="1100" b="1" dirty="0" smtClean="0"/>
                <a:t>〈</a:t>
              </a:r>
              <a:r>
                <a:rPr lang="ja-JP" altLang="en-US" sz="1100" b="1" dirty="0" smtClean="0"/>
                <a:t>知</a:t>
              </a:r>
              <a:r>
                <a:rPr lang="en-US" altLang="ja-JP" sz="1100" b="1" dirty="0" smtClean="0"/>
                <a:t>〉</a:t>
              </a:r>
              <a:r>
                <a:rPr lang="ja-JP" altLang="en-US" sz="1100" b="1" dirty="0" smtClean="0"/>
                <a:t>かしこく</a:t>
              </a:r>
              <a:endParaRPr lang="en-US" altLang="ja-JP" sz="1100" b="1" dirty="0" smtClean="0"/>
            </a:p>
            <a:p>
              <a:r>
                <a:rPr lang="ja-JP" altLang="en-US" sz="1100" b="1" dirty="0" smtClean="0"/>
                <a:t>②思いやりのある</a:t>
              </a:r>
              <a:r>
                <a:rPr lang="ja-JP" altLang="en-US" sz="1100" b="1" dirty="0" smtClean="0">
                  <a:solidFill>
                    <a:srgbClr val="FF0000"/>
                  </a:solidFill>
                </a:rPr>
                <a:t>かたくラッコ　　</a:t>
              </a:r>
              <a:r>
                <a:rPr lang="ja-JP" altLang="en-US" sz="1100" b="1" dirty="0" smtClean="0"/>
                <a:t> 　　 </a:t>
              </a:r>
              <a:r>
                <a:rPr lang="en-US" altLang="ja-JP" sz="1100" b="1" dirty="0" smtClean="0"/>
                <a:t>〈</a:t>
              </a:r>
              <a:r>
                <a:rPr lang="ja-JP" altLang="en-US" sz="1100" b="1" dirty="0" smtClean="0"/>
                <a:t>徳</a:t>
              </a:r>
              <a:r>
                <a:rPr lang="en-US" altLang="ja-JP" sz="1100" b="1" dirty="0" smtClean="0"/>
                <a:t>〉</a:t>
              </a:r>
              <a:r>
                <a:rPr lang="ja-JP" altLang="en-US" sz="1100" b="1" dirty="0" smtClean="0"/>
                <a:t>なかよく</a:t>
              </a:r>
              <a:endParaRPr lang="en-US" altLang="ja-JP" sz="1100" b="1" dirty="0" smtClean="0"/>
            </a:p>
            <a:p>
              <a:r>
                <a:rPr lang="ja-JP" altLang="en-US" sz="1100" b="1" dirty="0" smtClean="0"/>
                <a:t>③明るく元気な</a:t>
              </a:r>
              <a:r>
                <a:rPr lang="ja-JP" altLang="en-US" sz="1100" b="1" dirty="0" smtClean="0">
                  <a:solidFill>
                    <a:srgbClr val="FF0000"/>
                  </a:solidFill>
                </a:rPr>
                <a:t>かたくラッコ　　　　　  </a:t>
              </a:r>
              <a:r>
                <a:rPr lang="en-US" altLang="ja-JP" sz="1100" b="1" dirty="0" smtClean="0"/>
                <a:t>〈</a:t>
              </a:r>
              <a:r>
                <a:rPr lang="ja-JP" altLang="en-US" sz="1100" b="1" dirty="0" smtClean="0"/>
                <a:t>体</a:t>
              </a:r>
              <a:r>
                <a:rPr lang="en-US" altLang="ja-JP" sz="1100" b="1" dirty="0" smtClean="0"/>
                <a:t>〉</a:t>
              </a:r>
              <a:r>
                <a:rPr lang="ja-JP" altLang="en-US" sz="1100" b="1" dirty="0" smtClean="0"/>
                <a:t>たくましく</a:t>
              </a:r>
              <a:endParaRPr lang="en-US" altLang="ja-JP" sz="1100" b="1" dirty="0" smtClean="0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590816" y="1611092"/>
              <a:ext cx="120577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〈</a:t>
              </a:r>
              <a:r>
                <a:rPr lang="ja-JP" altLang="en-US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学校スローガン</a:t>
              </a:r>
              <a:r>
                <a:rPr lang="en-US" altLang="ja-JP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〉</a:t>
              </a: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1532439" y="1629037"/>
              <a:ext cx="418826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100" b="1" dirty="0" smtClean="0"/>
                <a:t>　 　</a:t>
              </a:r>
              <a:r>
                <a:rPr lang="ja-JP" altLang="en-US" sz="1400" b="1" dirty="0" smtClean="0"/>
                <a:t>夢や目標に向かってがんばろう！</a:t>
              </a:r>
              <a:endParaRPr lang="en-US" altLang="ja-JP" sz="1400" b="1" dirty="0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603771" y="2004058"/>
              <a:ext cx="118654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〈</a:t>
              </a:r>
              <a:r>
                <a:rPr lang="ja-JP" altLang="en-US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学校キーワード</a:t>
              </a:r>
              <a:r>
                <a:rPr lang="en-US" altLang="ja-JP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〉</a:t>
              </a: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460389" y="2144502"/>
            <a:ext cx="6029211" cy="431470"/>
            <a:chOff x="561552" y="1064406"/>
            <a:chExt cx="5760000" cy="471392"/>
          </a:xfrm>
          <a:solidFill>
            <a:srgbClr val="FFFFCC"/>
          </a:solidFill>
        </p:grpSpPr>
        <p:sp>
          <p:nvSpPr>
            <p:cNvPr id="26" name="正方形/長方形 25"/>
            <p:cNvSpPr/>
            <p:nvPr/>
          </p:nvSpPr>
          <p:spPr>
            <a:xfrm>
              <a:off x="561552" y="1064406"/>
              <a:ext cx="5760000" cy="471392"/>
            </a:xfrm>
            <a:prstGeom prst="rect">
              <a:avLst/>
            </a:prstGeom>
            <a:grpFill/>
            <a:ln w="38100" cmpd="thickThin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1813907" y="1104240"/>
              <a:ext cx="4477348" cy="3385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ja-JP" altLang="en-US" sz="1600" b="1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目標</a:t>
              </a:r>
              <a:r>
                <a:rPr lang="ja-JP" altLang="en-US" sz="1600" b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に向かって  自ら考え  がんばる</a:t>
              </a:r>
              <a:r>
                <a:rPr lang="ja-JP" altLang="en-US" sz="1600" b="1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堅倉っこ</a:t>
              </a:r>
              <a:r>
                <a:rPr lang="ja-JP" altLang="en-US" sz="1600" b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の</a:t>
              </a:r>
              <a:r>
                <a:rPr lang="ja-JP" altLang="en-US" sz="1600" b="1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育成</a:t>
              </a:r>
              <a:endParaRPr lang="en-US" altLang="ja-JP" sz="1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681234" y="1148445"/>
              <a:ext cx="1220597" cy="2616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〈</a:t>
              </a:r>
              <a:r>
                <a:rPr lang="ja-JP" altLang="en-US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学校教育目標</a:t>
              </a:r>
              <a:r>
                <a:rPr lang="en-US" altLang="ja-JP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〉</a:t>
              </a: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1104449" y="8706767"/>
            <a:ext cx="1739551" cy="281903"/>
            <a:chOff x="308567" y="8731259"/>
            <a:chExt cx="1122691" cy="281903"/>
          </a:xfrm>
        </p:grpSpPr>
        <p:sp>
          <p:nvSpPr>
            <p:cNvPr id="111" name="角丸四角形 110"/>
            <p:cNvSpPr/>
            <p:nvPr/>
          </p:nvSpPr>
          <p:spPr>
            <a:xfrm>
              <a:off x="308567" y="8735896"/>
              <a:ext cx="1122691" cy="277266"/>
            </a:xfrm>
            <a:prstGeom prst="round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57513" y="8731259"/>
              <a:ext cx="103541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より良い学習環境づくり</a:t>
              </a:r>
              <a:endParaRPr kumimoji="1" lang="ja-JP" altLang="en-US" sz="1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4284000" y="8698939"/>
            <a:ext cx="1575000" cy="277266"/>
            <a:chOff x="5463361" y="8768200"/>
            <a:chExt cx="1133896" cy="277266"/>
          </a:xfrm>
        </p:grpSpPr>
        <p:sp>
          <p:nvSpPr>
            <p:cNvPr id="113" name="角丸四角形 112"/>
            <p:cNvSpPr/>
            <p:nvPr/>
          </p:nvSpPr>
          <p:spPr>
            <a:xfrm>
              <a:off x="5463361" y="8768200"/>
              <a:ext cx="1122691" cy="277266"/>
            </a:xfrm>
            <a:prstGeom prst="round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482390" y="8776028"/>
              <a:ext cx="1114867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信頼される学校づくり</a:t>
              </a:r>
              <a:endParaRPr kumimoji="1" lang="ja-JP" altLang="en-US" sz="1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95" name="正方形/長方形 94"/>
          <p:cNvSpPr/>
          <p:nvPr/>
        </p:nvSpPr>
        <p:spPr>
          <a:xfrm>
            <a:off x="512359" y="4655706"/>
            <a:ext cx="16492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かしこく</a:t>
            </a:r>
            <a:r>
              <a:rPr lang="ja-JP" altLang="en-US" sz="7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プロジェクト　</a:t>
            </a:r>
            <a:r>
              <a:rPr lang="en-US" altLang="ja-JP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〈</a:t>
            </a:r>
            <a:r>
              <a:rPr lang="ja-JP" altLang="en-US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知</a:t>
            </a:r>
            <a:r>
              <a:rPr lang="en-US" altLang="ja-JP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〉</a:t>
            </a:r>
            <a:endParaRPr lang="en-US" altLang="ja-JP" sz="9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2603729" y="4636434"/>
            <a:ext cx="19882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なかよく</a:t>
            </a:r>
            <a:r>
              <a:rPr lang="ja-JP" altLang="en-US" sz="7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プロジェクト　</a:t>
            </a:r>
            <a:r>
              <a:rPr lang="en-US" altLang="ja-JP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〈</a:t>
            </a:r>
            <a:r>
              <a:rPr lang="ja-JP" altLang="en-US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徳</a:t>
            </a:r>
            <a:r>
              <a:rPr lang="en-US" altLang="ja-JP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〉</a:t>
            </a:r>
            <a:endParaRPr lang="en-US" altLang="ja-JP" sz="9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4838704" y="4691157"/>
            <a:ext cx="17524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たくましく</a:t>
            </a:r>
            <a:r>
              <a:rPr lang="ja-JP" altLang="en-US" sz="5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プロジェクト　</a:t>
            </a:r>
            <a:r>
              <a:rPr lang="en-US" altLang="ja-JP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〈</a:t>
            </a:r>
            <a:r>
              <a:rPr lang="ja-JP" altLang="en-US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</a:t>
            </a:r>
            <a:r>
              <a:rPr lang="en-US" altLang="ja-JP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〉</a:t>
            </a:r>
            <a:endParaRPr lang="en-US" altLang="ja-JP" sz="9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871859" y="8418000"/>
            <a:ext cx="2804934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３つのプロジェクトを支える教育基盤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99000" y="8983170"/>
            <a:ext cx="2659774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◎ </a:t>
            </a:r>
            <a:r>
              <a:rPr lang="ja-JP" altLang="en-US" sz="900" dirty="0"/>
              <a:t>指導力を高める校内研修の推進</a:t>
            </a:r>
            <a:br>
              <a:rPr lang="ja-JP" altLang="en-US" sz="900" dirty="0"/>
            </a:br>
            <a:r>
              <a:rPr lang="ja-JP" altLang="en-US" sz="900" dirty="0"/>
              <a:t>      </a:t>
            </a:r>
            <a:r>
              <a:rPr lang="ja-JP" altLang="en-US" sz="900" dirty="0" smtClean="0"/>
              <a:t>　児童</a:t>
            </a:r>
            <a:r>
              <a:rPr lang="ja-JP" altLang="en-US" sz="900" dirty="0"/>
              <a:t>の学力向上と学校の業務改善の</a:t>
            </a:r>
            <a:r>
              <a:rPr lang="ja-JP" altLang="en-US" sz="900" dirty="0" smtClean="0"/>
              <a:t>両立</a:t>
            </a:r>
            <a:endParaRPr lang="en-US" altLang="ja-JP" sz="900" dirty="0" smtClean="0"/>
          </a:p>
          <a:p>
            <a:r>
              <a:rPr lang="ja-JP" altLang="en-US" sz="900" dirty="0" smtClean="0"/>
              <a:t>◎服務規律の確保　コンプライアンス研修</a:t>
            </a:r>
            <a:endParaRPr lang="ja-JP" altLang="en-US" sz="900" dirty="0"/>
          </a:p>
          <a:p>
            <a:r>
              <a:rPr lang="ja-JP" altLang="en-US" sz="900" dirty="0" smtClean="0"/>
              <a:t>◎ </a:t>
            </a:r>
            <a:r>
              <a:rPr lang="ja-JP" altLang="en-US" sz="900" dirty="0"/>
              <a:t>安心・安全な学校の実現に向けた</a:t>
            </a:r>
            <a:r>
              <a:rPr lang="ja-JP" altLang="en-US" sz="900" dirty="0" smtClean="0"/>
              <a:t>取組</a:t>
            </a:r>
            <a:endParaRPr lang="en-US" altLang="ja-JP" sz="900" dirty="0" smtClean="0"/>
          </a:p>
          <a:p>
            <a:r>
              <a:rPr lang="ja-JP" altLang="en-US" sz="900" dirty="0" smtClean="0"/>
              <a:t>◎働き方改革の推進</a:t>
            </a:r>
            <a:endParaRPr lang="ja-JP" altLang="en-US" sz="900" dirty="0"/>
          </a:p>
        </p:txBody>
      </p:sp>
      <p:grpSp>
        <p:nvGrpSpPr>
          <p:cNvPr id="122" name="グループ化 121"/>
          <p:cNvGrpSpPr/>
          <p:nvPr/>
        </p:nvGrpSpPr>
        <p:grpSpPr>
          <a:xfrm>
            <a:off x="575321" y="7861077"/>
            <a:ext cx="5780086" cy="483321"/>
            <a:chOff x="432385" y="1600737"/>
            <a:chExt cx="5780086" cy="306338"/>
          </a:xfrm>
          <a:solidFill>
            <a:schemeClr val="bg1"/>
          </a:solidFill>
        </p:grpSpPr>
        <p:sp>
          <p:nvSpPr>
            <p:cNvPr id="123" name="角丸四角形 122"/>
            <p:cNvSpPr/>
            <p:nvPr/>
          </p:nvSpPr>
          <p:spPr>
            <a:xfrm>
              <a:off x="432385" y="1600737"/>
              <a:ext cx="5780086" cy="306338"/>
            </a:xfrm>
            <a:prstGeom prst="roundRect">
              <a:avLst/>
            </a:prstGeom>
            <a:grpFill/>
            <a:ln w="127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748714" y="1611092"/>
              <a:ext cx="889987" cy="2616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〈</a:t>
              </a:r>
              <a:r>
                <a:rPr lang="ja-JP" altLang="en-US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組織目標</a:t>
              </a:r>
              <a:r>
                <a:rPr lang="en-US" altLang="ja-JP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〉</a:t>
              </a:r>
              <a:endPara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1532439" y="1629037"/>
              <a:ext cx="4188262" cy="273104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b="1" dirty="0" smtClean="0"/>
                <a:t>教職員の持ち味をいかし　児童一人一人の可能性を引き出す</a:t>
              </a:r>
              <a:endParaRPr lang="en-US" altLang="ja-JP" sz="1100" b="1" dirty="0" smtClean="0"/>
            </a:p>
            <a:p>
              <a:pPr algn="ctr"/>
              <a:r>
                <a:rPr lang="ja-JP" altLang="en-US" sz="1100" b="1" dirty="0" smtClean="0"/>
                <a:t>～「させる」から「支える」へ～</a:t>
              </a:r>
              <a:endParaRPr lang="en-US" altLang="ja-JP" sz="1100" b="1" dirty="0"/>
            </a:p>
          </p:txBody>
        </p:sp>
      </p:grpSp>
      <p:sp>
        <p:nvSpPr>
          <p:cNvPr id="9" name="正方形/長方形 8"/>
          <p:cNvSpPr/>
          <p:nvPr/>
        </p:nvSpPr>
        <p:spPr>
          <a:xfrm>
            <a:off x="4239000" y="3390827"/>
            <a:ext cx="171420" cy="484863"/>
          </a:xfrm>
          <a:prstGeom prst="rect">
            <a:avLst/>
          </a:prstGeom>
          <a:solidFill>
            <a:srgbClr val="B9D4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49683" y="3360971"/>
            <a:ext cx="338554" cy="5575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 </a:t>
            </a:r>
            <a:r>
              <a:rPr kumimoji="1" lang="ja-JP" altLang="en-US" sz="10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校　訓</a:t>
            </a:r>
            <a:endParaRPr kumimoji="1" lang="ja-JP" altLang="en-US" sz="10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pic>
        <p:nvPicPr>
          <p:cNvPr id="116" name="図 1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28" y="138000"/>
            <a:ext cx="607672" cy="604865"/>
          </a:xfrm>
          <a:prstGeom prst="rect">
            <a:avLst/>
          </a:prstGeom>
        </p:spPr>
      </p:pic>
      <p:sp>
        <p:nvSpPr>
          <p:cNvPr id="169" name="テキスト ボックス 4"/>
          <p:cNvSpPr txBox="1"/>
          <p:nvPr/>
        </p:nvSpPr>
        <p:spPr>
          <a:xfrm>
            <a:off x="530827" y="1622834"/>
            <a:ext cx="5486998" cy="420127"/>
          </a:xfrm>
          <a:prstGeom prst="rect">
            <a:avLst/>
          </a:prstGeom>
          <a:solidFill>
            <a:srgbClr val="006600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>
                <a:solidFill>
                  <a:schemeClr val="bg1"/>
                </a:solidFill>
              </a:rPr>
              <a:t>小中一貫教育     </a:t>
            </a:r>
            <a:r>
              <a:rPr kumimoji="1" lang="en-US" altLang="ja-JP" sz="1100" b="1" dirty="0">
                <a:solidFill>
                  <a:schemeClr val="bg1"/>
                </a:solidFill>
              </a:rPr>
              <a:t/>
            </a:r>
            <a:br>
              <a:rPr kumimoji="1" lang="en-US" altLang="ja-JP" sz="1100" b="1" dirty="0">
                <a:solidFill>
                  <a:schemeClr val="bg1"/>
                </a:solidFill>
              </a:rPr>
            </a:br>
            <a:r>
              <a:rPr kumimoji="1" lang="ja-JP" altLang="en-US" sz="1100" b="1" dirty="0">
                <a:solidFill>
                  <a:schemeClr val="bg1"/>
                </a:solidFill>
              </a:rPr>
              <a:t>　スローガン</a:t>
            </a:r>
            <a:endParaRPr kumimoji="1" lang="ja-JP" altLang="en-US" sz="1050" b="1" dirty="0">
              <a:solidFill>
                <a:schemeClr val="bg1"/>
              </a:solidFill>
            </a:endParaRPr>
          </a:p>
        </p:txBody>
      </p:sp>
      <p:sp>
        <p:nvSpPr>
          <p:cNvPr id="170" name="テキスト ボックス 6"/>
          <p:cNvSpPr txBox="1"/>
          <p:nvPr/>
        </p:nvSpPr>
        <p:spPr>
          <a:xfrm>
            <a:off x="1615806" y="1688697"/>
            <a:ext cx="4361035" cy="31552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/>
              <a:t>自ら</a:t>
            </a:r>
            <a:r>
              <a:rPr kumimoji="1" lang="ja-JP" altLang="en-US" sz="1200" b="1" dirty="0" smtClean="0"/>
              <a:t>きたえ  のびやか</a:t>
            </a:r>
            <a:r>
              <a:rPr kumimoji="1" lang="ja-JP" altLang="en-US" sz="1200" b="1" dirty="0"/>
              <a:t>な心</a:t>
            </a:r>
            <a:r>
              <a:rPr kumimoji="1" lang="ja-JP" altLang="en-US" sz="1200" b="1" dirty="0" smtClean="0"/>
              <a:t>で  理想</a:t>
            </a:r>
            <a:r>
              <a:rPr kumimoji="1" lang="ja-JP" altLang="en-US" sz="1200" b="1" dirty="0"/>
              <a:t>の学びを</a:t>
            </a:r>
            <a:r>
              <a:rPr kumimoji="1" lang="ja-JP" altLang="en-US" sz="1200" b="1" dirty="0" smtClean="0"/>
              <a:t>求める  美野里</a:t>
            </a:r>
            <a:r>
              <a:rPr kumimoji="1" lang="ja-JP" altLang="en-US" sz="1200" b="1" dirty="0"/>
              <a:t>の子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5637601" y="3590976"/>
            <a:ext cx="896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 smtClean="0"/>
              <a:t> </a:t>
            </a:r>
            <a:r>
              <a:rPr lang="en-US" altLang="ja-JP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H24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児童会制定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キャラクター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「</a:t>
            </a:r>
            <a:r>
              <a:rPr lang="ja-JP" altLang="en-US" sz="8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かたくラッコ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」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5" name="雲形吹き出し 34"/>
          <p:cNvSpPr/>
          <p:nvPr/>
        </p:nvSpPr>
        <p:spPr>
          <a:xfrm>
            <a:off x="4854383" y="2629056"/>
            <a:ext cx="953310" cy="313299"/>
          </a:xfrm>
          <a:prstGeom prst="cloudCallout">
            <a:avLst>
              <a:gd name="adj1" fmla="val 51783"/>
              <a:gd name="adj2" fmla="val 44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700" dirty="0">
              <a:solidFill>
                <a:schemeClr val="bg1"/>
              </a:solidFill>
            </a:endParaRPr>
          </a:p>
        </p:txBody>
      </p:sp>
      <p:sp>
        <p:nvSpPr>
          <p:cNvPr id="173" name="正方形/長方形 172"/>
          <p:cNvSpPr/>
          <p:nvPr/>
        </p:nvSpPr>
        <p:spPr>
          <a:xfrm>
            <a:off x="4977163" y="2679991"/>
            <a:ext cx="76655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がんばるぞ！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8" name="円/楕円 37"/>
          <p:cNvSpPr/>
          <p:nvPr/>
        </p:nvSpPr>
        <p:spPr>
          <a:xfrm rot="14186042">
            <a:off x="334453" y="5015471"/>
            <a:ext cx="1880643" cy="1811879"/>
          </a:xfrm>
          <a:prstGeom prst="ellipse">
            <a:avLst/>
          </a:prstGeom>
          <a:gradFill flip="none" rotWithShape="1">
            <a:gsLst>
              <a:gs pos="0">
                <a:srgbClr val="FFFFFF"/>
              </a:gs>
              <a:gs pos="17999">
                <a:srgbClr val="E5FFE9"/>
              </a:gs>
              <a:gs pos="36000">
                <a:srgbClr val="A0FEB0"/>
              </a:gs>
              <a:gs pos="61000">
                <a:srgbClr val="A0FEB0"/>
              </a:gs>
              <a:gs pos="82001">
                <a:srgbClr val="E5FFE9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86FE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円/楕円 18"/>
          <p:cNvSpPr/>
          <p:nvPr/>
        </p:nvSpPr>
        <p:spPr>
          <a:xfrm rot="14186042">
            <a:off x="2384545" y="5022528"/>
            <a:ext cx="1928208" cy="1833933"/>
          </a:xfrm>
          <a:prstGeom prst="ellipse">
            <a:avLst/>
          </a:prstGeom>
          <a:gradFill flip="none" rotWithShape="1">
            <a:gsLst>
              <a:gs pos="0">
                <a:srgbClr val="FFFFD5"/>
              </a:gs>
              <a:gs pos="17999">
                <a:srgbClr val="FEF0E6"/>
              </a:gs>
              <a:gs pos="36000">
                <a:srgbClr val="FDC8A1"/>
              </a:gs>
              <a:gs pos="61000">
                <a:srgbClr val="FDC8A1"/>
              </a:gs>
              <a:gs pos="82001">
                <a:srgbClr val="FEF0E6"/>
              </a:gs>
              <a:gs pos="100000">
                <a:srgbClr val="FFFFEB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CC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円/楕円 4"/>
          <p:cNvSpPr/>
          <p:nvPr/>
        </p:nvSpPr>
        <p:spPr>
          <a:xfrm rot="14186042">
            <a:off x="4659949" y="5061959"/>
            <a:ext cx="1895099" cy="1809885"/>
          </a:xfrm>
          <a:prstGeom prst="ellipse">
            <a:avLst/>
          </a:prstGeom>
          <a:gradFill flip="none" rotWithShape="1">
            <a:gsLst>
              <a:gs pos="0">
                <a:srgbClr val="FFEBFD"/>
              </a:gs>
              <a:gs pos="17999">
                <a:srgbClr val="FFE7FF"/>
              </a:gs>
              <a:gs pos="36000">
                <a:srgbClr val="FFC5FF"/>
              </a:gs>
              <a:gs pos="61000">
                <a:srgbClr val="FFC5FF"/>
              </a:gs>
              <a:gs pos="82001">
                <a:srgbClr val="FFEBFD"/>
              </a:gs>
              <a:gs pos="100000">
                <a:srgbClr val="FFEBFD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D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148030" y="5208022"/>
            <a:ext cx="2306618" cy="1785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b="1" dirty="0"/>
              <a:t>○主体的・対話的で深い学びの</a:t>
            </a:r>
            <a:r>
              <a:rPr lang="ja-JP" altLang="en-US" sz="1000" b="1" dirty="0" smtClean="0"/>
              <a:t>実現</a:t>
            </a:r>
            <a:r>
              <a:rPr lang="ja-JP" altLang="en-US" sz="1000" b="1" dirty="0"/>
              <a:t/>
            </a:r>
            <a:br>
              <a:rPr lang="ja-JP" altLang="en-US" sz="1000" b="1" dirty="0"/>
            </a:br>
            <a:r>
              <a:rPr lang="ja-JP" altLang="en-US" sz="800" dirty="0"/>
              <a:t>　</a:t>
            </a:r>
            <a:r>
              <a:rPr lang="ja-JP" altLang="en-US" sz="900" dirty="0" smtClean="0">
                <a:latin typeface="+mn-ea"/>
              </a:rPr>
              <a:t>・課題</a:t>
            </a:r>
            <a:r>
              <a:rPr lang="ja-JP" altLang="en-US" sz="900" dirty="0">
                <a:latin typeface="+mn-ea"/>
              </a:rPr>
              <a:t>解決に</a:t>
            </a:r>
            <a:r>
              <a:rPr lang="ja-JP" altLang="en-US" sz="900" dirty="0" smtClean="0">
                <a:latin typeface="+mn-ea"/>
              </a:rPr>
              <a:t>向けた協働的</a:t>
            </a:r>
            <a:r>
              <a:rPr lang="ja-JP" altLang="en-US" sz="900" dirty="0">
                <a:latin typeface="+mn-ea"/>
              </a:rPr>
              <a:t>な</a:t>
            </a:r>
            <a:r>
              <a:rPr lang="ja-JP" altLang="en-US" sz="900" dirty="0" smtClean="0">
                <a:latin typeface="+mn-ea"/>
              </a:rPr>
              <a:t>学び合い　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solidFill>
                  <a:srgbClr val="0000FF"/>
                </a:solidFill>
                <a:latin typeface="+mn-ea"/>
              </a:rPr>
              <a:t>　　＊学習において、話し合いに参加</a:t>
            </a:r>
            <a:endParaRPr lang="en-US" altLang="ja-JP" sz="900" dirty="0" smtClean="0">
              <a:solidFill>
                <a:srgbClr val="0000FF"/>
              </a:solidFill>
              <a:latin typeface="+mn-ea"/>
            </a:endParaRPr>
          </a:p>
          <a:p>
            <a:r>
              <a:rPr lang="ja-JP" altLang="en-US" sz="900" dirty="0" smtClean="0">
                <a:solidFill>
                  <a:srgbClr val="0000FF"/>
                </a:solidFill>
                <a:latin typeface="+mn-ea"/>
              </a:rPr>
              <a:t>　　　することが楽しい   </a:t>
            </a:r>
            <a:r>
              <a:rPr lang="en-US" altLang="ja-JP" sz="900" dirty="0" smtClean="0">
                <a:solidFill>
                  <a:srgbClr val="0000FF"/>
                </a:solidFill>
                <a:latin typeface="+mn-ea"/>
              </a:rPr>
              <a:t>80</a:t>
            </a:r>
            <a:r>
              <a:rPr lang="ja-JP" altLang="en-US" sz="900" dirty="0" smtClean="0">
                <a:solidFill>
                  <a:srgbClr val="0000FF"/>
                </a:solidFill>
                <a:latin typeface="+mn-ea"/>
              </a:rPr>
              <a:t>％</a:t>
            </a:r>
            <a:endParaRPr lang="ja-JP" altLang="en-US" sz="900" dirty="0">
              <a:solidFill>
                <a:srgbClr val="0000FF"/>
              </a:solidFill>
              <a:latin typeface="+mn-ea"/>
            </a:endParaRPr>
          </a:p>
          <a:p>
            <a:r>
              <a:rPr lang="ja-JP" altLang="en-US" sz="1000" b="1" dirty="0"/>
              <a:t>○ＩＣＴ</a:t>
            </a:r>
            <a:r>
              <a:rPr lang="ja-JP" altLang="en-US" sz="1000" b="1" dirty="0" smtClean="0"/>
              <a:t>の効果的な活用</a:t>
            </a:r>
            <a:endParaRPr lang="ja-JP" altLang="en-US" sz="1000" b="1" dirty="0"/>
          </a:p>
          <a:p>
            <a:r>
              <a:rPr lang="ja-JP" altLang="en-US" sz="800" dirty="0"/>
              <a:t>　</a:t>
            </a:r>
            <a:r>
              <a:rPr lang="ja-JP" altLang="en-US" sz="900" dirty="0" smtClean="0"/>
              <a:t>・ＡＩツール</a:t>
            </a:r>
            <a:r>
              <a:rPr lang="ja-JP" altLang="en-US" sz="900" dirty="0"/>
              <a:t>、</a:t>
            </a:r>
            <a:r>
              <a:rPr lang="ja-JP" altLang="en-US" sz="900" dirty="0" smtClean="0"/>
              <a:t>デジタルドリルを活用</a:t>
            </a:r>
            <a:endParaRPr lang="en-US" altLang="ja-JP" sz="900" dirty="0" smtClean="0"/>
          </a:p>
          <a:p>
            <a:r>
              <a:rPr lang="ja-JP" altLang="en-US" sz="900" dirty="0" smtClean="0"/>
              <a:t>　    した個別</a:t>
            </a:r>
            <a:r>
              <a:rPr lang="ja-JP" altLang="en-US" sz="900" dirty="0"/>
              <a:t>最適な</a:t>
            </a:r>
            <a:r>
              <a:rPr lang="ja-JP" altLang="en-US" sz="900" dirty="0" smtClean="0"/>
              <a:t>学び</a:t>
            </a:r>
            <a:endParaRPr lang="en-US" altLang="ja-JP" sz="900" dirty="0" smtClean="0"/>
          </a:p>
          <a:p>
            <a:r>
              <a:rPr lang="ja-JP" altLang="en-US" sz="900" dirty="0" smtClean="0">
                <a:solidFill>
                  <a:srgbClr val="0000FF"/>
                </a:solidFill>
                <a:latin typeface="+mn-ea"/>
              </a:rPr>
              <a:t>　　＊タブレットでドリル学習をする</a:t>
            </a:r>
            <a:endParaRPr lang="en-US" altLang="ja-JP" sz="900" dirty="0" smtClean="0">
              <a:solidFill>
                <a:srgbClr val="0000FF"/>
              </a:solidFill>
              <a:latin typeface="+mn-ea"/>
            </a:endParaRPr>
          </a:p>
          <a:p>
            <a:r>
              <a:rPr lang="ja-JP" altLang="en-US" sz="900" dirty="0" smtClean="0">
                <a:solidFill>
                  <a:srgbClr val="0000FF"/>
                </a:solidFill>
                <a:latin typeface="+mn-ea"/>
              </a:rPr>
              <a:t>　　　のが楽しい　</a:t>
            </a:r>
            <a:r>
              <a:rPr lang="en-US" altLang="ja-JP" sz="900" dirty="0" smtClean="0">
                <a:solidFill>
                  <a:srgbClr val="0000FF"/>
                </a:solidFill>
                <a:latin typeface="+mn-ea"/>
              </a:rPr>
              <a:t>80</a:t>
            </a:r>
            <a:r>
              <a:rPr lang="ja-JP" altLang="en-US" sz="900" dirty="0" smtClean="0">
                <a:solidFill>
                  <a:srgbClr val="0000FF"/>
                </a:solidFill>
                <a:latin typeface="+mn-ea"/>
              </a:rPr>
              <a:t>％</a:t>
            </a:r>
            <a:endParaRPr lang="ja-JP" altLang="en-US" sz="900" dirty="0">
              <a:solidFill>
                <a:srgbClr val="0000FF"/>
              </a:solidFill>
              <a:latin typeface="+mn-ea"/>
            </a:endParaRPr>
          </a:p>
          <a:p>
            <a:endParaRPr lang="ja-JP" altLang="en-US" sz="900" dirty="0"/>
          </a:p>
          <a:p>
            <a:r>
              <a:rPr lang="ja-JP" altLang="en-US" sz="900" dirty="0"/>
              <a:t>　</a:t>
            </a:r>
            <a:endParaRPr lang="en-US" altLang="ja-JP" sz="900" dirty="0" smtClean="0"/>
          </a:p>
          <a:p>
            <a:r>
              <a:rPr lang="ja-JP" altLang="en-US" sz="900" dirty="0" smtClean="0">
                <a:solidFill>
                  <a:srgbClr val="0000FF"/>
                </a:solidFill>
                <a:latin typeface="+mn-ea"/>
              </a:rPr>
              <a:t>　　</a:t>
            </a:r>
            <a:endParaRPr lang="ja-JP" altLang="en-US" sz="900" dirty="0">
              <a:solidFill>
                <a:srgbClr val="0000FF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318431" y="5208022"/>
            <a:ext cx="2373382" cy="12311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/>
              <a:t>○</a:t>
            </a:r>
            <a:r>
              <a:rPr lang="ja-JP" altLang="en-US" sz="1000" b="1" dirty="0"/>
              <a:t>豊かな人間関係の構築</a:t>
            </a:r>
          </a:p>
          <a:p>
            <a:r>
              <a:rPr lang="ja-JP" altLang="en-US" sz="800" dirty="0"/>
              <a:t> </a:t>
            </a:r>
            <a:r>
              <a:rPr lang="ja-JP" altLang="en-US" sz="800" dirty="0" smtClean="0"/>
              <a:t>　</a:t>
            </a:r>
            <a:r>
              <a:rPr lang="ja-JP" altLang="en-US" sz="900" dirty="0" smtClean="0"/>
              <a:t>･異学年交流，縦割り班活動の実施</a:t>
            </a:r>
            <a:endParaRPr lang="ja-JP" altLang="en-US" sz="900" dirty="0"/>
          </a:p>
          <a:p>
            <a:r>
              <a:rPr lang="ja-JP" altLang="en-US" sz="900" dirty="0"/>
              <a:t> </a:t>
            </a:r>
            <a:r>
              <a:rPr lang="ja-JP" altLang="en-US" sz="900" dirty="0" smtClean="0"/>
              <a:t>　･児童会主催</a:t>
            </a:r>
            <a:r>
              <a:rPr lang="en-US" altLang="ja-JP" sz="900" dirty="0" smtClean="0"/>
              <a:t>｢</a:t>
            </a:r>
            <a:r>
              <a:rPr lang="ja-JP" altLang="en-US" sz="900" dirty="0" smtClean="0"/>
              <a:t>いじめ撲滅キャンペーン</a:t>
            </a:r>
            <a:r>
              <a:rPr lang="en-US" altLang="ja-JP" sz="900" dirty="0" smtClean="0"/>
              <a:t>｣</a:t>
            </a:r>
          </a:p>
          <a:p>
            <a:r>
              <a:rPr lang="ja-JP" altLang="en-US" sz="900" dirty="0" smtClean="0">
                <a:solidFill>
                  <a:srgbClr val="0000FF"/>
                </a:solidFill>
              </a:rPr>
              <a:t>　　  ＊友達が嫌がることはしない</a:t>
            </a:r>
            <a:r>
              <a:rPr lang="ja-JP" altLang="en-US" sz="900" dirty="0">
                <a:solidFill>
                  <a:srgbClr val="0000FF"/>
                </a:solidFill>
              </a:rPr>
              <a:t>　</a:t>
            </a:r>
            <a:r>
              <a:rPr lang="en-US" altLang="ja-JP" sz="900" dirty="0" smtClean="0">
                <a:solidFill>
                  <a:srgbClr val="0000FF"/>
                </a:solidFill>
              </a:rPr>
              <a:t>95</a:t>
            </a:r>
            <a:r>
              <a:rPr lang="ja-JP" altLang="en-US" sz="900" dirty="0" smtClean="0">
                <a:solidFill>
                  <a:srgbClr val="0000FF"/>
                </a:solidFill>
              </a:rPr>
              <a:t>％</a:t>
            </a:r>
            <a:endParaRPr lang="ja-JP" altLang="en-US" sz="900" dirty="0"/>
          </a:p>
          <a:p>
            <a:r>
              <a:rPr lang="ja-JP" altLang="en-US" sz="1000" b="1" dirty="0" smtClean="0"/>
              <a:t>○自己肯定感・自己有用感の育成</a:t>
            </a:r>
            <a:endParaRPr lang="ja-JP" altLang="en-US" sz="1000" b="1" dirty="0"/>
          </a:p>
          <a:p>
            <a:r>
              <a:rPr lang="ja-JP" altLang="en-US" sz="800" dirty="0"/>
              <a:t> </a:t>
            </a:r>
            <a:r>
              <a:rPr lang="ja-JP" altLang="en-US" sz="800" dirty="0" smtClean="0"/>
              <a:t>　</a:t>
            </a:r>
            <a:r>
              <a:rPr lang="ja-JP" altLang="en-US" sz="900" dirty="0" smtClean="0"/>
              <a:t>・生徒指導</a:t>
            </a:r>
            <a:r>
              <a:rPr lang="en-US" altLang="ja-JP" sz="900" dirty="0" smtClean="0"/>
              <a:t>4</a:t>
            </a:r>
            <a:r>
              <a:rPr lang="ja-JP" altLang="en-US" sz="900" dirty="0" smtClean="0"/>
              <a:t>視点を生かした教育活動</a:t>
            </a:r>
            <a:endParaRPr lang="en-US" altLang="ja-JP" sz="900" dirty="0" smtClean="0"/>
          </a:p>
          <a:p>
            <a:r>
              <a:rPr lang="ja-JP" altLang="en-US" sz="900" dirty="0" smtClean="0"/>
              <a:t>　　の実践 　</a:t>
            </a:r>
            <a:r>
              <a:rPr lang="ja-JP" altLang="en-US" sz="900" dirty="0"/>
              <a:t>　　　　　</a:t>
            </a:r>
            <a:endParaRPr lang="en-US" altLang="ja-JP" sz="900" dirty="0" smtClean="0"/>
          </a:p>
          <a:p>
            <a:r>
              <a:rPr lang="ja-JP" altLang="en-US" sz="900" dirty="0" smtClean="0">
                <a:solidFill>
                  <a:srgbClr val="0000FF"/>
                </a:solidFill>
              </a:rPr>
              <a:t>　　  ＊みんなの役に立ちたい 　</a:t>
            </a:r>
            <a:r>
              <a:rPr lang="en-US" altLang="ja-JP" sz="900" dirty="0" smtClean="0">
                <a:solidFill>
                  <a:srgbClr val="0000FF"/>
                </a:solidFill>
              </a:rPr>
              <a:t>85 </a:t>
            </a:r>
            <a:r>
              <a:rPr lang="ja-JP" altLang="en-US" sz="900" dirty="0" smtClean="0">
                <a:solidFill>
                  <a:srgbClr val="0000FF"/>
                </a:solidFill>
              </a:rPr>
              <a:t>％</a:t>
            </a:r>
            <a:endParaRPr lang="ja-JP" altLang="en-US" sz="90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4536881" y="5238801"/>
            <a:ext cx="2430000" cy="16466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/>
              <a:t>○</a:t>
            </a:r>
            <a:r>
              <a:rPr lang="ja-JP" altLang="en-US" sz="1000" b="1" dirty="0"/>
              <a:t>体育が好きになる指導</a:t>
            </a:r>
            <a:r>
              <a:rPr lang="ja-JP" altLang="en-US" sz="1000" b="1" dirty="0" smtClean="0"/>
              <a:t>の工夫</a:t>
            </a:r>
            <a:endParaRPr lang="ja-JP" altLang="en-US" sz="1000" b="1" dirty="0"/>
          </a:p>
          <a:p>
            <a:r>
              <a:rPr lang="ja-JP" altLang="en-US" sz="800" dirty="0"/>
              <a:t>　</a:t>
            </a:r>
            <a:r>
              <a:rPr lang="ja-JP" altLang="en-US" sz="900" dirty="0"/>
              <a:t>・運動の楽しさが味わえる</a:t>
            </a:r>
            <a:r>
              <a:rPr lang="ja-JP" altLang="en-US" sz="900" dirty="0" smtClean="0"/>
              <a:t>体育科授業</a:t>
            </a:r>
            <a:endParaRPr lang="en-US" altLang="ja-JP" sz="900" dirty="0" smtClean="0"/>
          </a:p>
          <a:p>
            <a:r>
              <a:rPr lang="ja-JP" altLang="en-US" sz="900" dirty="0" smtClean="0"/>
              <a:t>　・</a:t>
            </a:r>
            <a:r>
              <a:rPr lang="ja-JP" altLang="en-US" sz="900" dirty="0"/>
              <a:t>休み時間の外遊び推奨</a:t>
            </a:r>
            <a:endParaRPr lang="en-US" altLang="ja-JP" sz="900" dirty="0"/>
          </a:p>
          <a:p>
            <a:r>
              <a:rPr lang="ja-JP" altLang="en-US" sz="900" dirty="0" smtClean="0">
                <a:solidFill>
                  <a:srgbClr val="0000FF"/>
                </a:solidFill>
              </a:rPr>
              <a:t>　　　＊体力テストＡ＋Ｂ　</a:t>
            </a:r>
            <a:r>
              <a:rPr lang="en-US" altLang="ja-JP" sz="900" dirty="0" smtClean="0">
                <a:solidFill>
                  <a:srgbClr val="0000FF"/>
                </a:solidFill>
              </a:rPr>
              <a:t>65%</a:t>
            </a:r>
            <a:r>
              <a:rPr lang="ja-JP" altLang="en-US" sz="900" dirty="0" smtClean="0"/>
              <a:t/>
            </a:r>
            <a:br>
              <a:rPr lang="ja-JP" altLang="en-US" sz="900" dirty="0" smtClean="0"/>
            </a:br>
            <a:r>
              <a:rPr lang="en-US" altLang="ja-JP" sz="1000" b="1" dirty="0" smtClean="0"/>
              <a:t>○</a:t>
            </a:r>
            <a:r>
              <a:rPr lang="ja-JP" altLang="en-US" sz="1000" b="1" dirty="0"/>
              <a:t>基本的生活習慣の確立</a:t>
            </a:r>
            <a:r>
              <a:rPr lang="ja-JP" altLang="en-US" sz="800" dirty="0"/>
              <a:t/>
            </a:r>
            <a:br>
              <a:rPr lang="ja-JP" altLang="en-US" sz="800" dirty="0"/>
            </a:br>
            <a:r>
              <a:rPr lang="ja-JP" altLang="en-US" sz="800" dirty="0"/>
              <a:t>　</a:t>
            </a:r>
            <a:r>
              <a:rPr lang="ja-JP" altLang="en-US" sz="900" dirty="0"/>
              <a:t>・早寝・早起き・朝</a:t>
            </a:r>
            <a:r>
              <a:rPr lang="ja-JP" altLang="en-US" sz="900" dirty="0" smtClean="0"/>
              <a:t>ごはん</a:t>
            </a:r>
            <a:r>
              <a:rPr lang="ja-JP" altLang="en-US" sz="900" dirty="0"/>
              <a:t>の推進</a:t>
            </a:r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      </a:t>
            </a:r>
            <a:r>
              <a:rPr lang="ja-JP" altLang="en-US" sz="900" dirty="0" smtClean="0">
                <a:solidFill>
                  <a:srgbClr val="0000FF"/>
                </a:solidFill>
              </a:rPr>
              <a:t>＊自分が決めた時刻に寝る　  </a:t>
            </a:r>
            <a:r>
              <a:rPr lang="en-US" altLang="ja-JP" sz="900" dirty="0" smtClean="0">
                <a:solidFill>
                  <a:srgbClr val="0000FF"/>
                </a:solidFill>
              </a:rPr>
              <a:t>75</a:t>
            </a:r>
            <a:r>
              <a:rPr lang="ja-JP" altLang="en-US" sz="900" dirty="0" smtClean="0">
                <a:solidFill>
                  <a:srgbClr val="0000FF"/>
                </a:solidFill>
              </a:rPr>
              <a:t>％</a:t>
            </a:r>
            <a:endParaRPr lang="ja-JP" altLang="en-US" sz="900" dirty="0">
              <a:solidFill>
                <a:srgbClr val="0000FF"/>
              </a:solidFill>
            </a:endParaRPr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・年間を通してのあいさつ運動</a:t>
            </a:r>
            <a:endParaRPr lang="ja-JP" altLang="en-US" sz="900" dirty="0"/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      </a:t>
            </a:r>
            <a:r>
              <a:rPr lang="ja-JP" altLang="en-US" sz="900" dirty="0" smtClean="0">
                <a:solidFill>
                  <a:srgbClr val="0000FF"/>
                </a:solidFill>
              </a:rPr>
              <a:t>＊自分からあいさつをしている　</a:t>
            </a:r>
            <a:endParaRPr lang="en-US" altLang="ja-JP" sz="900" dirty="0" smtClean="0">
              <a:solidFill>
                <a:srgbClr val="0000FF"/>
              </a:solidFill>
            </a:endParaRPr>
          </a:p>
          <a:p>
            <a:r>
              <a:rPr lang="en-US" altLang="ja-JP" sz="900" dirty="0">
                <a:solidFill>
                  <a:srgbClr val="0000FF"/>
                </a:solidFill>
              </a:rPr>
              <a:t> </a:t>
            </a:r>
            <a:r>
              <a:rPr lang="en-US" altLang="ja-JP" sz="900" dirty="0" smtClean="0">
                <a:solidFill>
                  <a:srgbClr val="0000FF"/>
                </a:solidFill>
              </a:rPr>
              <a:t>                                                                     90</a:t>
            </a:r>
            <a:r>
              <a:rPr lang="ja-JP" altLang="en-US" sz="900" dirty="0">
                <a:solidFill>
                  <a:srgbClr val="0000FF"/>
                </a:solidFill>
              </a:rPr>
              <a:t>％</a:t>
            </a:r>
            <a:r>
              <a:rPr lang="ja-JP" altLang="en-US" sz="800" dirty="0">
                <a:solidFill>
                  <a:srgbClr val="0000FF"/>
                </a:solidFill>
              </a:rPr>
              <a:t/>
            </a:r>
            <a:br>
              <a:rPr lang="ja-JP" altLang="en-US" sz="800" dirty="0">
                <a:solidFill>
                  <a:srgbClr val="0000FF"/>
                </a:solidFill>
              </a:rPr>
            </a:br>
            <a:endParaRPr lang="ja-JP" altLang="en-US" sz="900" dirty="0">
              <a:solidFill>
                <a:srgbClr val="0000FF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003" y="6798154"/>
            <a:ext cx="1099604" cy="735497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3047" y="6835205"/>
            <a:ext cx="1239419" cy="806027"/>
          </a:xfrm>
          <a:prstGeom prst="rect">
            <a:avLst/>
          </a:prstGeom>
        </p:spPr>
      </p:pic>
      <p:pic>
        <p:nvPicPr>
          <p:cNvPr id="1026" name="Picture 2" descr="かたくラッコ周囲透明（小）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061" y="2575232"/>
            <a:ext cx="449020" cy="98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1254" y="6784155"/>
            <a:ext cx="1079341" cy="792791"/>
          </a:xfrm>
          <a:prstGeom prst="rect">
            <a:avLst/>
          </a:prstGeom>
        </p:spPr>
      </p:pic>
      <p:sp>
        <p:nvSpPr>
          <p:cNvPr id="10" name="角丸四角形 9"/>
          <p:cNvSpPr/>
          <p:nvPr/>
        </p:nvSpPr>
        <p:spPr>
          <a:xfrm>
            <a:off x="481890" y="783025"/>
            <a:ext cx="2812672" cy="6706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◇本県の教育目標◇</a:t>
            </a:r>
            <a:endParaRPr kumimoji="1" lang="en-US" altLang="ja-JP" sz="1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ひとりひとりの能力を開発し豊かな人間性をつちかう</a:t>
            </a:r>
            <a:endParaRPr kumimoji="1"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じょうぶな身体をつくり　たくましい心を養う</a:t>
            </a:r>
            <a:endParaRPr kumimoji="1"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郷土を愛し　協力しあう心を育てる</a:t>
            </a:r>
            <a:endParaRPr kumimoji="1"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3465364" y="751631"/>
            <a:ext cx="2519784" cy="70091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◇小美玉市学校教育の基本理念◇</a:t>
            </a:r>
            <a:endParaRPr lang="en-US" altLang="ja-JP" sz="1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夢と希望を抱き　</a:t>
            </a:r>
            <a:endParaRPr lang="en-US" altLang="ja-JP" sz="1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自らの明日を切り拓く人づくり</a:t>
            </a:r>
            <a:endParaRPr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53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2428</TotalTime>
  <Words>643</Words>
  <Application>Microsoft Office PowerPoint</Application>
  <PresentationFormat>A4 210 x 297 mm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 P丸ゴシック体E</vt:lpstr>
      <vt:lpstr>HGP創英角ｺﾞｼｯｸUB</vt:lpstr>
      <vt:lpstr>HGｺﾞｼｯｸE</vt:lpstr>
      <vt:lpstr>ＭＳ Ｐ明朝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小美玉市教育委員会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先生00</dc:creator>
  <cp:lastModifiedBy>水内 幸恵</cp:lastModifiedBy>
  <cp:revision>163</cp:revision>
  <cp:lastPrinted>2025-04-02T07:11:56Z</cp:lastPrinted>
  <dcterms:created xsi:type="dcterms:W3CDTF">2021-02-01T02:56:31Z</dcterms:created>
  <dcterms:modified xsi:type="dcterms:W3CDTF">2025-04-02T07:13:15Z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96844</vt:lpwstr>
  </property>
  <property fmtid="{D5CDD505-2E9C-101B-9397-08002B2CF9AE}" pid="3" name="NXPowerLiteSettings">
    <vt:lpwstr>E74006B004C800</vt:lpwstr>
  </property>
  <property fmtid="{D5CDD505-2E9C-101B-9397-08002B2CF9AE}" pid="4" name="NXPowerLiteVersion">
    <vt:lpwstr>S9.1.4</vt:lpwstr>
  </property>
</Properties>
</file>